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2128" r:id="rId3"/>
    <p:sldId id="2267" r:id="rId4"/>
    <p:sldId id="2283" r:id="rId5"/>
    <p:sldId id="2282" r:id="rId6"/>
    <p:sldId id="2271" r:id="rId7"/>
    <p:sldId id="2272" r:id="rId8"/>
    <p:sldId id="2273" r:id="rId9"/>
    <p:sldId id="2281" r:id="rId10"/>
    <p:sldId id="2270" r:id="rId11"/>
    <p:sldId id="2277" r:id="rId12"/>
    <p:sldId id="2278" r:id="rId13"/>
    <p:sldId id="2279" r:id="rId14"/>
    <p:sldId id="2275" r:id="rId15"/>
    <p:sldId id="2268" r:id="rId16"/>
    <p:sldId id="2257" r:id="rId17"/>
    <p:sldId id="2133" r:id="rId18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6699"/>
    <a:srgbClr val="FFFFFF"/>
    <a:srgbClr val="FFCCCC"/>
    <a:srgbClr val="A50021"/>
    <a:srgbClr val="000066"/>
    <a:srgbClr val="CCECFF"/>
    <a:srgbClr val="660066"/>
    <a:srgbClr val="FFCCFF"/>
    <a:srgbClr val="CC00CC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9" autoAdjust="0"/>
    <p:restoredTop sz="97590" autoAdjust="0"/>
  </p:normalViewPr>
  <p:slideViewPr>
    <p:cSldViewPr snapToGrid="0">
      <p:cViewPr>
        <p:scale>
          <a:sx n="100" d="100"/>
          <a:sy n="100" d="100"/>
        </p:scale>
        <p:origin x="-474" y="342"/>
      </p:cViewPr>
      <p:guideLst>
        <p:guide orient="horz" pos="406"/>
        <p:guide pos="1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980" y="-108"/>
      </p:cViewPr>
      <p:guideLst>
        <p:guide orient="horz" pos="3133"/>
        <p:guide pos="216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t" anchorCtr="0" compatLnSpc="1">
            <a:prstTxWarp prst="textNoShape">
              <a:avLst/>
            </a:prstTxWarp>
          </a:bodyPr>
          <a:lstStyle>
            <a:lvl1pPr algn="l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33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t" anchorCtr="0" compatLnSpc="1">
            <a:prstTxWarp prst="textNoShape">
              <a:avLst/>
            </a:prstTxWarp>
          </a:bodyPr>
          <a:lstStyle>
            <a:lvl1pPr algn="r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8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0388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b" anchorCtr="0" compatLnSpc="1">
            <a:prstTxWarp prst="textNoShape">
              <a:avLst/>
            </a:prstTxWarp>
          </a:bodyPr>
          <a:lstStyle>
            <a:lvl1pPr algn="l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450388"/>
            <a:ext cx="29733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b" anchorCtr="0" compatLnSpc="1">
            <a:prstTxWarp prst="textNoShape">
              <a:avLst/>
            </a:prstTxWarp>
          </a:bodyPr>
          <a:lstStyle>
            <a:lvl1pPr algn="r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fld id="{4CF75989-B86A-4EDA-BBD6-5D1EA47F3CCF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40202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t" anchorCtr="0" compatLnSpc="1">
            <a:prstTxWarp prst="textNoShape">
              <a:avLst/>
            </a:prstTxWarp>
          </a:bodyPr>
          <a:lstStyle>
            <a:lvl1pPr algn="l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t" anchorCtr="0" compatLnSpc="1">
            <a:prstTxWarp prst="textNoShape">
              <a:avLst/>
            </a:prstTxWarp>
          </a:bodyPr>
          <a:lstStyle>
            <a:lvl1pPr algn="r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7713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5988"/>
            <a:ext cx="5486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0388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b" anchorCtr="0" compatLnSpc="1">
            <a:prstTxWarp prst="textNoShape">
              <a:avLst/>
            </a:prstTxWarp>
          </a:bodyPr>
          <a:lstStyle>
            <a:lvl1pPr algn="l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450388"/>
            <a:ext cx="29733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8" rIns="89072" bIns="44538" numCol="1" anchor="b" anchorCtr="0" compatLnSpc="1">
            <a:prstTxWarp prst="textNoShape">
              <a:avLst/>
            </a:prstTxWarp>
          </a:bodyPr>
          <a:lstStyle>
            <a:lvl1pPr algn="r" defTabSz="890588" eaLnBrk="0" hangingPunct="0">
              <a:defRPr sz="1200">
                <a:latin typeface="Times New Roman" pitchFamily="18" charset="0"/>
                <a:ea typeface="华文楷体" pitchFamily="2" charset="-122"/>
              </a:defRPr>
            </a:lvl1pPr>
          </a:lstStyle>
          <a:p>
            <a:pPr>
              <a:defRPr/>
            </a:pPr>
            <a:fld id="{03232017-CABE-43F1-9A93-2C2A6C22E22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3809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所有标题的位置归一化</a:t>
            </a:r>
            <a:endParaRPr lang="zh-HK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232017-CABE-43F1-9A93-2C2A6C22E22E}" type="slidenum">
              <a:rPr lang="zh-CN" altLang="en-US" smtClean="0"/>
              <a:pPr>
                <a:defRPr/>
              </a:pPr>
              <a:t>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232017-CABE-43F1-9A93-2C2A6C22E22E}" type="slidenum">
              <a:rPr lang="zh-CN" altLang="en-US" smtClean="0"/>
              <a:pPr>
                <a:defRPr/>
              </a:pPr>
              <a:t>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232017-CABE-43F1-9A93-2C2A6C22E22E}" type="slidenum">
              <a:rPr lang="zh-CN" altLang="en-US" smtClean="0"/>
              <a:pPr>
                <a:defRPr/>
              </a:pPr>
              <a:t>9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232017-CABE-43F1-9A93-2C2A6C22E22E}" type="slidenum">
              <a:rPr lang="zh-CN" altLang="en-US" smtClean="0"/>
              <a:pPr>
                <a:defRPr/>
              </a:pPr>
              <a:t>14</a:t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5C935-FFC9-413F-A699-8E1D92B4BE7A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3652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0" y="952500"/>
            <a:ext cx="914400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0239"/>
            <a:ext cx="5516088" cy="592261"/>
          </a:xfrm>
          <a:prstGeom prst="rect">
            <a:avLst/>
          </a:prstGeom>
        </p:spPr>
        <p:txBody>
          <a:bodyPr/>
          <a:lstStyle>
            <a:lvl1pPr algn="l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95638" y="1282700"/>
            <a:ext cx="5548312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420453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66F7-7D26-412E-A472-9E3D3950B367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37837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65DB5-ACBA-4A7C-81E2-9271F435C4A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1322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3BD0F-352E-4158-B549-E810C1776A3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03353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6527D-3786-4EC1-92B2-C9EA81CCB5A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322834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87714" y="133418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CDFC1-82AC-4A04-8495-BE8D44059D7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1530140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2833F-7AD0-49AC-BF91-722BD2656A0A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122561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FFB83-7668-401A-92B5-3B0650582273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148327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663D8-8154-478B-9AA5-B04C3B5C2F3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8898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73314" y="178888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C70A7-1780-4E14-8DDC-858771A8A41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96304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B8BF5-B2D7-451B-9AAE-6DE0D58FFBE7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62252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8D26-013D-405B-A8E6-E08250A68E34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145072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2B9E-063D-40B3-B619-A184BC58402A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4158229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0A466-5BB9-4F5E-9E31-7767EC8A10E3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48289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87714" y="133418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6BD88-4F35-41C4-94AF-214F9FB7B3E3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160725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7791A-2B96-4726-806E-7B724FCFF535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2591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87714" y="133418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BEE-8E49-4DFF-9605-6AF2989F6FC5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271997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87714" y="133418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0BBB5-4B1B-465A-A1FE-3DADC170659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106621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6"/>
          <p:cNvSpPr>
            <a:spLocks noChangeShapeType="1"/>
          </p:cNvSpPr>
          <p:nvPr/>
        </p:nvSpPr>
        <p:spPr bwMode="auto">
          <a:xfrm>
            <a:off x="290513" y="812800"/>
            <a:ext cx="8618537" cy="47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7" name="AC Banner Title"/>
          <p:cNvSpPr>
            <a:spLocks noGrp="1" noChangeArrowheads="1"/>
          </p:cNvSpPr>
          <p:nvPr>
            <p:ph type="title"/>
          </p:nvPr>
        </p:nvSpPr>
        <p:spPr bwMode="auto">
          <a:xfrm>
            <a:off x="350838" y="862013"/>
            <a:ext cx="842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smtClean="0"/>
          </a:p>
        </p:txBody>
      </p:sp>
      <p:sp>
        <p:nvSpPr>
          <p:cNvPr id="102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674813"/>
            <a:ext cx="82883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zh-CN" smtClean="0"/>
          </a:p>
          <a:p>
            <a:pPr lvl="1"/>
            <a:endParaRPr lang="en-US" altLang="ko-KR" smtClean="0"/>
          </a:p>
        </p:txBody>
      </p:sp>
      <p:sp>
        <p:nvSpPr>
          <p:cNvPr id="1029" name="AcnStamp_ID_6199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7358063" y="1387475"/>
            <a:ext cx="1422400" cy="263525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5400" rIns="0" bIns="25400">
            <a:spAutoFit/>
          </a:bodyPr>
          <a:lstStyle/>
          <a:p>
            <a:pPr algn="r" eaLnBrk="0" hangingPunct="0"/>
            <a:r>
              <a:rPr lang="en-US" altLang="zh-CN" b="1">
                <a:ea typeface="华文楷体" pitchFamily="2" charset="-122"/>
              </a:rPr>
              <a:t>MASTER STAMP</a:t>
            </a:r>
          </a:p>
        </p:txBody>
      </p:sp>
      <p:cxnSp>
        <p:nvCxnSpPr>
          <p:cNvPr id="1030" name="AcnStpConnector_ID_6200" hidden="1"/>
          <p:cNvCxnSpPr>
            <a:cxnSpLocks noChangeShapeType="1"/>
            <a:stCxn id="1029" idx="2"/>
            <a:endCxn id="1029" idx="0"/>
          </p:cNvCxnSpPr>
          <p:nvPr>
            <p:custDataLst>
              <p:tags r:id="rId7"/>
            </p:custDataLst>
          </p:nvPr>
        </p:nvCxnSpPr>
        <p:spPr bwMode="gray">
          <a:xfrm>
            <a:off x="7358063" y="1387475"/>
            <a:ext cx="14224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31" name="AcnStpConnector_ID_6201" hidden="1"/>
          <p:cNvCxnSpPr>
            <a:cxnSpLocks noChangeShapeType="1"/>
            <a:stCxn id="1029" idx="4"/>
            <a:endCxn id="1029" idx="6"/>
          </p:cNvCxnSpPr>
          <p:nvPr>
            <p:custDataLst>
              <p:tags r:id="rId8"/>
            </p:custDataLst>
          </p:nvPr>
        </p:nvCxnSpPr>
        <p:spPr bwMode="gray">
          <a:xfrm>
            <a:off x="7358063" y="1651000"/>
            <a:ext cx="14224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025" y="6367463"/>
            <a:ext cx="2133600" cy="476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5846CD3D-65B7-4AA3-A246-C90E9BBA1269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2pPr>
      <a:lvl3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5pPr>
      <a:lvl6pPr marL="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6pPr>
      <a:lvl7pPr marL="9144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7pPr>
      <a:lvl8pPr marL="1371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8pPr>
      <a:lvl9pPr marL="1828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Arial" charset="0"/>
          <a:ea typeface="华文楷体" pitchFamily="2" charset="-122"/>
        </a:defRPr>
      </a:lvl9pPr>
    </p:titleStyle>
    <p:bodyStyle>
      <a:lvl1pPr marL="177800" indent="-177800" algn="l" rtl="0" eaLnBrk="0" fontAlgn="base" hangingPunct="0">
        <a:lnSpc>
          <a:spcPct val="105000"/>
        </a:lnSpc>
        <a:spcBef>
          <a:spcPct val="25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Char char="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723900" indent="-2667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Times New Roman" pitchFamily="18" charset="0"/>
        <a:buChar char="▪"/>
        <a:defRPr sz="1600">
          <a:solidFill>
            <a:srgbClr val="080808"/>
          </a:solidFill>
          <a:latin typeface="+mn-ea"/>
          <a:ea typeface="+mn-ea"/>
        </a:defRPr>
      </a:lvl2pPr>
      <a:lvl3pPr marL="1220788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ea"/>
          <a:ea typeface="+mn-ea"/>
        </a:defRPr>
      </a:lvl3pPr>
      <a:lvl4pPr marL="16287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ea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ea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ea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ea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9" r:id="rId6"/>
    <p:sldLayoutId id="2147485320" r:id="rId7"/>
    <p:sldLayoutId id="2147485321" r:id="rId8"/>
    <p:sldLayoutId id="2147485322" r:id="rId9"/>
    <p:sldLayoutId id="2147485323" r:id="rId10"/>
    <p:sldLayoutId id="2147485324" r:id="rId11"/>
    <p:sldLayoutId id="2147485325" r:id="rId12"/>
    <p:sldLayoutId id="2147485326" r:id="rId13"/>
    <p:sldLayoutId id="2147485327" r:id="rId14"/>
    <p:sldLayoutId id="2147485328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23850" y="1633538"/>
            <a:ext cx="84963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r>
              <a:rPr kumimoji="1" lang="zh-CN" altLang="en-US" sz="44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智能化水电厂</a:t>
            </a:r>
            <a:endParaRPr kumimoji="1" lang="en-US" altLang="zh-CN" sz="4400" b="1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kumimoji="1" lang="zh-CN" altLang="en-US" sz="44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调速系统设计</a:t>
            </a:r>
            <a:endParaRPr kumimoji="1" lang="en-US" altLang="zh-CN" sz="44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4" name="文本占位符 2"/>
          <p:cNvSpPr txBox="1">
            <a:spLocks/>
          </p:cNvSpPr>
          <p:nvPr/>
        </p:nvSpPr>
        <p:spPr>
          <a:xfrm>
            <a:off x="5486400" y="5214387"/>
            <a:ext cx="3498105" cy="832438"/>
          </a:xfrm>
          <a:prstGeom prst="rect">
            <a:avLst/>
          </a:prstGeom>
          <a:effectLst/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/>
            <a:r>
              <a:rPr lang="zh-CN" altLang="en-US" sz="1400" dirty="0" smtClean="0">
                <a:effectLst>
                  <a:outerShdw blurRad="101600" dist="25400" dir="2700000" algn="tl">
                    <a:srgbClr val="000000">
                      <a:alpha val="50000"/>
                    </a:srgbClr>
                  </a:outerShdw>
                </a:effectLst>
              </a:rPr>
              <a:t>南京南瑞集团公司  水利水电技术分公司</a:t>
            </a:r>
            <a:endParaRPr lang="en-US" altLang="zh-CN" sz="1400" dirty="0" smtClean="0">
              <a:effectLst>
                <a:outerShdw blurRad="101600" dist="25400" dir="270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r>
              <a:rPr lang="zh-CN" altLang="en-US" sz="1400" dirty="0" smtClean="0">
                <a:effectLst>
                  <a:outerShdw blurRad="101600" dist="25400" dir="2700000" algn="tl">
                    <a:srgbClr val="000000">
                      <a:alpha val="50000"/>
                    </a:srgbClr>
                  </a:outerShdw>
                </a:effectLst>
              </a:rPr>
              <a:t>水电厂综自事业部</a:t>
            </a:r>
            <a:endParaRPr lang="en-US" altLang="zh-CN" sz="1400" dirty="0" smtClean="0">
              <a:effectLst>
                <a:outerShdw blurRad="101600" dist="25400" dir="270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r>
              <a:rPr lang="en-US" altLang="zh-CN" sz="1400" dirty="0" smtClean="0">
                <a:effectLst>
                  <a:outerShdw blurRad="101600" dist="25400" dir="2700000" algn="tl">
                    <a:srgbClr val="000000">
                      <a:alpha val="50000"/>
                    </a:srgbClr>
                  </a:outerShdw>
                </a:effectLst>
              </a:rPr>
              <a:t>2014.6</a:t>
            </a:r>
            <a:endParaRPr lang="zh-CN" altLang="en-US" sz="1400" dirty="0">
              <a:effectLst>
                <a:outerShdw blurRad="101600" dist="25400" dir="270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305549" y="1844824"/>
            <a:ext cx="2647951" cy="3785652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机组状态监测系统</a:t>
            </a:r>
            <a:r>
              <a:rPr lang="zh-CN" altLang="en-US" sz="1600" b="1" dirty="0" smtClean="0"/>
              <a:t>的补充</a:t>
            </a:r>
            <a:endParaRPr lang="en-US" altLang="zh-CN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zh-CN" sz="1600" b="1" dirty="0" smtClean="0"/>
              <a:t>由传感及变送器、调速器控制柜、工控机及人机界面、后台综合诊断监测系统四部分组成</a:t>
            </a:r>
            <a:r>
              <a:rPr lang="zh-CN" altLang="en-US" sz="1600" b="1" dirty="0" smtClean="0"/>
              <a:t>，</a:t>
            </a:r>
            <a:r>
              <a:rPr lang="zh-CN" altLang="zh-CN" sz="1600" b="1" dirty="0" smtClean="0"/>
              <a:t>整套系统应采用分层分布式结构</a:t>
            </a:r>
            <a:r>
              <a:rPr lang="zh-CN" altLang="en-US" sz="1600" b="1" dirty="0" smtClean="0"/>
              <a:t>。</a:t>
            </a:r>
            <a:endParaRPr lang="en-US" altLang="zh-CN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调速系统核心元件的监测、诊断、评估；</a:t>
            </a:r>
            <a:endParaRPr lang="zh-CN" altLang="zh-CN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提高机组运行可靠性，提升电站管理水平。</a:t>
            </a:r>
            <a:endParaRPr lang="en-US" altLang="zh-CN" sz="1600" b="1" dirty="0" smtClean="0">
              <a:sym typeface="Arial" pitchFamily="34" charset="0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111944" y="2000251"/>
          <a:ext cx="6108192" cy="3667124"/>
        </p:xfrm>
        <a:graphic>
          <a:graphicData uri="http://schemas.openxmlformats.org/presentationml/2006/ole">
            <p:oleObj spid="_x0000_s126978" name="Visio" r:id="rId3" imgW="6887183" imgH="4150654" progId="Visio.Drawing.11">
              <p:embed/>
            </p:oleObj>
          </a:graphicData>
        </a:graphic>
      </p:graphicFrame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125413" y="1053587"/>
            <a:ext cx="8955087" cy="461665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u"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</a:rPr>
              <a:t>调速系统状态监测：</a:t>
            </a:r>
            <a:r>
              <a:rPr lang="zh-CN" altLang="en-US" sz="2000" dirty="0" smtClean="0">
                <a:latin typeface="黑体" pitchFamily="49" charset="-122"/>
              </a:rPr>
              <a:t>调速系统状态监测及故障诊断技术研究及应用。</a:t>
            </a:r>
            <a:endParaRPr lang="en-US" altLang="en-US" sz="2000" dirty="0">
              <a:latin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125413" y="1053587"/>
            <a:ext cx="8955087" cy="461665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u"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</a:rPr>
              <a:t>调速系统故障诊断：</a:t>
            </a:r>
            <a:r>
              <a:rPr lang="zh-CN" altLang="en-US" sz="2000" dirty="0" smtClean="0">
                <a:latin typeface="黑体" pitchFamily="49" charset="-122"/>
              </a:rPr>
              <a:t>调速系统状态监测及故障诊断技术研究及应用。</a:t>
            </a:r>
            <a:endParaRPr lang="en-US" altLang="en-US" sz="2000" dirty="0">
              <a:latin typeface="黑体" pitchFamily="49" charset="-122"/>
            </a:endParaRPr>
          </a:p>
        </p:txBody>
      </p:sp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8291" name="Object 3"/>
          <p:cNvGraphicFramePr>
            <a:graphicFrameLocks noChangeAspect="1"/>
          </p:cNvGraphicFramePr>
          <p:nvPr/>
        </p:nvGraphicFramePr>
        <p:xfrm>
          <a:off x="323528" y="1628800"/>
          <a:ext cx="8583881" cy="2448272"/>
        </p:xfrm>
        <a:graphic>
          <a:graphicData uri="http://schemas.openxmlformats.org/presentationml/2006/ole">
            <p:oleObj spid="_x0000_s128002" name="Visio" r:id="rId3" imgW="6988783" imgH="1996476" progId="Visio.Drawing.11">
              <p:embed/>
            </p:oleObj>
          </a:graphicData>
        </a:graphic>
      </p:graphicFrame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716016" y="4725144"/>
            <a:ext cx="4032448" cy="830997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调速系统核心元件比例伺服阀的监测、诊断、评估原理图。</a:t>
            </a:r>
            <a:endParaRPr lang="zh-CN" altLang="zh-CN" sz="1600" b="1" dirty="0" smtClean="0"/>
          </a:p>
        </p:txBody>
      </p:sp>
      <p:pic>
        <p:nvPicPr>
          <p:cNvPr id="2" name="Picture 6"/>
          <p:cNvPicPr>
            <a:picLocks noGrp="1" noChangeAspect="1" noChangeArrowheads="1"/>
          </p:cNvPicPr>
          <p:nvPr/>
        </p:nvPicPr>
        <p:blipFill>
          <a:blip r:embed="rId4" cstate="print"/>
          <a:srcRect l="23869" t="17000" r="11185" b="47060"/>
          <a:stretch>
            <a:fillRect/>
          </a:stretch>
        </p:blipFill>
        <p:spPr bwMode="auto">
          <a:xfrm>
            <a:off x="971600" y="4293096"/>
            <a:ext cx="3168352" cy="233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125413" y="1053587"/>
            <a:ext cx="8955087" cy="461665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u"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</a:rPr>
              <a:t>调速系统故障诊断：</a:t>
            </a:r>
            <a:r>
              <a:rPr lang="zh-CN" altLang="en-US" sz="2000" dirty="0" smtClean="0">
                <a:latin typeface="黑体" pitchFamily="49" charset="-122"/>
              </a:rPr>
              <a:t>调速系统状态监测及故障诊断技术研究及应用。</a:t>
            </a:r>
            <a:endParaRPr lang="en-US" altLang="en-US" sz="2000" dirty="0">
              <a:latin typeface="黑体" pitchFamily="49" charset="-122"/>
            </a:endParaRPr>
          </a:p>
        </p:txBody>
      </p:sp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8293" name="Object 5"/>
          <p:cNvGraphicFramePr>
            <a:graphicFrameLocks noChangeAspect="1"/>
          </p:cNvGraphicFramePr>
          <p:nvPr/>
        </p:nvGraphicFramePr>
        <p:xfrm>
          <a:off x="179512" y="1628800"/>
          <a:ext cx="8511096" cy="2592288"/>
        </p:xfrm>
        <a:graphic>
          <a:graphicData uri="http://schemas.openxmlformats.org/presentationml/2006/ole">
            <p:oleObj spid="_x0000_s129026" name="Visio" r:id="rId3" imgW="6596704" imgH="2020738" progId="Visio.Drawing.11">
              <p:embed/>
            </p:oleObj>
          </a:graphicData>
        </a:graphic>
      </p:graphicFrame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 t="3410" b="2895"/>
          <a:stretch>
            <a:fillRect/>
          </a:stretch>
        </p:blipFill>
        <p:spPr bwMode="auto">
          <a:xfrm>
            <a:off x="1979712" y="4293096"/>
            <a:ext cx="1661597" cy="23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427984" y="4725144"/>
            <a:ext cx="4032448" cy="461665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主配压阀的监测、诊断、评估原理图。</a:t>
            </a:r>
            <a:endParaRPr lang="zh-CN" altLang="zh-CN" sz="16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23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/>
            </a:r>
            <a:b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267450" y="1175762"/>
            <a:ext cx="2466975" cy="4524315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调速器</a:t>
            </a:r>
            <a:r>
              <a:rPr lang="zh-CN" altLang="en-US" sz="1600" b="1" dirty="0" smtClean="0"/>
              <a:t>内部嵌入水轮机及发电机</a:t>
            </a:r>
            <a:r>
              <a:rPr lang="zh-CN" altLang="en-US" sz="1600" b="1" dirty="0" smtClean="0"/>
              <a:t>模型；</a:t>
            </a:r>
            <a:endParaRPr lang="en-US" altLang="zh-CN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仿真模型可实时运行，频率、功率信号可模拟输出；</a:t>
            </a:r>
            <a:endParaRPr lang="zh-CN" altLang="zh-CN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无水工况或出厂模式下，可进行机组开机、并网、甩负荷、停机</a:t>
            </a:r>
            <a:r>
              <a:rPr lang="zh-CN" altLang="en-US" sz="1600" b="1" dirty="0" smtClean="0"/>
              <a:t>、一次</a:t>
            </a:r>
            <a:r>
              <a:rPr lang="zh-CN" altLang="en-US" sz="1600" b="1" dirty="0" smtClean="0"/>
              <a:t>调频等各项</a:t>
            </a:r>
            <a:r>
              <a:rPr lang="zh-CN" altLang="en-US" sz="1600" b="1" dirty="0" smtClean="0"/>
              <a:t>试验；</a:t>
            </a:r>
            <a:endParaRPr lang="en-US" altLang="zh-CN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b="1" dirty="0" smtClean="0"/>
              <a:t>免仿真装置，机组大修，可模拟各工况，测试调速器各项性能指标。</a:t>
            </a:r>
            <a:endParaRPr lang="en-US" altLang="zh-CN" sz="1600" b="1" dirty="0" smtClean="0">
              <a:sym typeface="Arial" pitchFamily="34" charset="0"/>
            </a:endParaRPr>
          </a:p>
        </p:txBody>
      </p:sp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436439"/>
            <a:ext cx="5516088" cy="1074861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  <a:sym typeface="Arial" pitchFamily="34" charset="0"/>
              </a:rPr>
              <a:t>嵌入式</a:t>
            </a:r>
            <a:r>
              <a:rPr lang="zh-CN" altLang="en-US" dirty="0" smtClean="0">
                <a:solidFill>
                  <a:srgbClr val="FF0000"/>
                </a:solidFill>
                <a:sym typeface="Arial" pitchFamily="34" charset="0"/>
              </a:rPr>
              <a:t>实时仿真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zh-CN" dirty="0"/>
          </a:p>
        </p:txBody>
      </p:sp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402246" y="1304926"/>
          <a:ext cx="5537781" cy="2184400"/>
        </p:xfrm>
        <a:graphic>
          <a:graphicData uri="http://schemas.openxmlformats.org/presentationml/2006/ole">
            <p:oleObj spid="_x0000_s124930" name="Visio" r:id="rId3" imgW="7461720" imgH="2951640" progId="Visio.Drawing.11">
              <p:embed/>
            </p:oleObj>
          </a:graphicData>
        </a:graphic>
      </p:graphicFrame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304800" y="3857625"/>
          <a:ext cx="5629275" cy="1600200"/>
        </p:xfrm>
        <a:graphic>
          <a:graphicData uri="http://schemas.openxmlformats.org/presentationml/2006/ole">
            <p:oleObj spid="_x0000_s124931" name="Visio" r:id="rId4" imgW="6371077" imgH="1814782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grpSp>
        <p:nvGrpSpPr>
          <p:cNvPr id="3" name="组合 1"/>
          <p:cNvGrpSpPr>
            <a:grpSpLocks/>
          </p:cNvGrpSpPr>
          <p:nvPr/>
        </p:nvGrpSpPr>
        <p:grpSpPr bwMode="auto">
          <a:xfrm>
            <a:off x="2093237" y="4833860"/>
            <a:ext cx="4239281" cy="850161"/>
            <a:chOff x="1179512" y="1550945"/>
            <a:chExt cx="4542474" cy="850161"/>
          </a:xfrm>
        </p:grpSpPr>
        <p:sp>
          <p:nvSpPr>
            <p:cNvPr id="34" name="Rectangle 21"/>
            <p:cNvSpPr>
              <a:spLocks noChangeArrowheads="1"/>
            </p:cNvSpPr>
            <p:nvPr/>
          </p:nvSpPr>
          <p:spPr bwMode="gray">
            <a:xfrm rot="10800000">
              <a:off x="1758948" y="1668460"/>
              <a:ext cx="3935437" cy="6762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79512" y="1550945"/>
              <a:ext cx="880993" cy="850161"/>
              <a:chOff x="2016" y="2206"/>
              <a:chExt cx="1441" cy="1502"/>
            </a:xfrm>
          </p:grpSpPr>
          <p:sp>
            <p:nvSpPr>
              <p:cNvPr id="38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gray">
              <a:xfrm>
                <a:off x="2253" y="2255"/>
                <a:ext cx="954" cy="429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6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</a:t>
              </a:r>
              <a:endParaRPr lang="en-US" altLang="zh-CN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gray">
            <a:xfrm>
              <a:off x="1926994" y="1743075"/>
              <a:ext cx="3794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相关文章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1"/>
          <p:cNvGrpSpPr>
            <a:grpSpLocks/>
          </p:cNvGrpSpPr>
          <p:nvPr/>
        </p:nvGrpSpPr>
        <p:grpSpPr bwMode="auto">
          <a:xfrm>
            <a:off x="2002093" y="3845206"/>
            <a:ext cx="4290812" cy="850160"/>
            <a:chOff x="1179512" y="1550944"/>
            <a:chExt cx="4431398" cy="850160"/>
          </a:xfrm>
        </p:grpSpPr>
        <p:sp>
          <p:nvSpPr>
            <p:cNvPr id="48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52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1"/>
          <p:cNvGrpSpPr>
            <a:grpSpLocks/>
          </p:cNvGrpSpPr>
          <p:nvPr/>
        </p:nvGrpSpPr>
        <p:grpSpPr bwMode="auto">
          <a:xfrm>
            <a:off x="2007954" y="1835399"/>
            <a:ext cx="4254323" cy="850160"/>
            <a:chOff x="1179512" y="1550944"/>
            <a:chExt cx="4543731" cy="850160"/>
          </a:xfrm>
        </p:grpSpPr>
        <p:sp>
          <p:nvSpPr>
            <p:cNvPr id="90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964294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94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2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 Box 27"/>
            <p:cNvSpPr txBox="1">
              <a:spLocks noChangeArrowheads="1"/>
            </p:cNvSpPr>
            <p:nvPr/>
          </p:nvSpPr>
          <p:spPr bwMode="gray">
            <a:xfrm>
              <a:off x="1995641" y="1743075"/>
              <a:ext cx="36863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调速系统总体设计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Text Box 27"/>
          <p:cNvSpPr txBox="1">
            <a:spLocks noChangeArrowheads="1"/>
          </p:cNvSpPr>
          <p:nvPr/>
        </p:nvSpPr>
        <p:spPr bwMode="gray">
          <a:xfrm>
            <a:off x="2832379" y="4023816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现场应用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1"/>
          <p:cNvGrpSpPr>
            <a:grpSpLocks/>
          </p:cNvGrpSpPr>
          <p:nvPr/>
        </p:nvGrpSpPr>
        <p:grpSpPr bwMode="auto">
          <a:xfrm>
            <a:off x="2002093" y="2806981"/>
            <a:ext cx="4290812" cy="850160"/>
            <a:chOff x="1179512" y="1550944"/>
            <a:chExt cx="4431398" cy="850160"/>
          </a:xfrm>
        </p:grpSpPr>
        <p:sp>
          <p:nvSpPr>
            <p:cNvPr id="33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47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4" name="Text Box 27"/>
          <p:cNvSpPr txBox="1">
            <a:spLocks noChangeArrowheads="1"/>
          </p:cNvSpPr>
          <p:nvPr/>
        </p:nvSpPr>
        <p:spPr bwMode="gray">
          <a:xfrm>
            <a:off x="2832379" y="298559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调速系统智能化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547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9"/>
          <p:cNvSpPr txBox="1">
            <a:spLocks noChangeArrowheads="1"/>
          </p:cNvSpPr>
          <p:nvPr/>
        </p:nvSpPr>
        <p:spPr bwMode="auto">
          <a:xfrm>
            <a:off x="330200" y="1079500"/>
            <a:ext cx="1571625" cy="400050"/>
          </a:xfrm>
          <a:prstGeom prst="rect">
            <a:avLst/>
          </a:prstGeom>
          <a:solidFill>
            <a:srgbClr val="000080"/>
          </a:solidFill>
          <a:ln w="9525" algn="ctr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 anchorCtr="1">
            <a:spAutoFit/>
          </a:bodyPr>
          <a:lstStyle/>
          <a:p>
            <a:pPr marL="342900" indent="-342900" algn="ctr">
              <a:buFont typeface="Wingdings" pitchFamily="2" charset="2"/>
              <a:buNone/>
              <a:defRPr/>
            </a:pPr>
            <a:r>
              <a:rPr lang="zh-CN" alt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本</a:t>
            </a:r>
            <a:r>
              <a:rPr lang="zh-CN" alt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次会议</a:t>
            </a:r>
            <a:endParaRPr lang="zh-CN" alt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30201" y="1727201"/>
          <a:ext cx="8623299" cy="889000"/>
        </p:xfrm>
        <a:graphic>
          <a:graphicData uri="http://schemas.openxmlformats.org/drawingml/2006/table">
            <a:tbl>
              <a:tblPr/>
              <a:tblGrid>
                <a:gridCol w="419099"/>
                <a:gridCol w="5299075"/>
                <a:gridCol w="1546225"/>
                <a:gridCol w="654050"/>
                <a:gridCol w="704850"/>
              </a:tblGrid>
              <a:tr h="128506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编号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题目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发表期刊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时间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 dirty="0" smtClean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作者</a:t>
                      </a:r>
                      <a:endParaRPr lang="zh-CN" sz="1100" kern="100" dirty="0">
                        <a:solidFill>
                          <a:srgbClr val="333333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双机热备及网络冗余的葛洲坝水轮机调速器设计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zh-CN" altLang="zh-C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蔡卫江</a:t>
                      </a:r>
                      <a:endParaRPr lang="zh-CN" altLang="zh-CN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zh-CN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水轮机调速器状态监测及诊断系统的设计及研究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dirty="0"/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zh-CN" altLang="zh-C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蔡卫江</a:t>
                      </a:r>
                      <a:endParaRPr lang="zh-CN" altLang="zh-CN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0" y="436439"/>
            <a:ext cx="5516088" cy="458911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相关论文</a:t>
            </a:r>
            <a:endParaRPr lang="zh-CN" altLang="zh-CN" dirty="0"/>
          </a:p>
        </p:txBody>
      </p:sp>
      <p:sp>
        <p:nvSpPr>
          <p:cNvPr id="13" name="Text Box 119"/>
          <p:cNvSpPr txBox="1">
            <a:spLocks noChangeArrowheads="1"/>
          </p:cNvSpPr>
          <p:nvPr/>
        </p:nvSpPr>
        <p:spPr bwMode="auto">
          <a:xfrm>
            <a:off x="330200" y="2927350"/>
            <a:ext cx="1571625" cy="400050"/>
          </a:xfrm>
          <a:prstGeom prst="rect">
            <a:avLst/>
          </a:prstGeom>
          <a:solidFill>
            <a:srgbClr val="000080"/>
          </a:solidFill>
          <a:ln w="9525" algn="ctr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 anchorCtr="1">
            <a:spAutoFit/>
          </a:bodyPr>
          <a:lstStyle/>
          <a:p>
            <a:pPr marL="342900" indent="-342900" algn="ctr">
              <a:buFont typeface="Wingdings" pitchFamily="2" charset="2"/>
              <a:buNone/>
              <a:defRPr/>
            </a:pPr>
            <a:r>
              <a:rPr lang="zh-CN" alt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刊    物</a:t>
            </a:r>
            <a:endParaRPr lang="zh-CN" alt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314325" y="3508376"/>
          <a:ext cx="8639175" cy="1617472"/>
        </p:xfrm>
        <a:graphic>
          <a:graphicData uri="http://schemas.openxmlformats.org/drawingml/2006/table">
            <a:tbl>
              <a:tblPr/>
              <a:tblGrid>
                <a:gridCol w="371475"/>
                <a:gridCol w="4667250"/>
                <a:gridCol w="2241550"/>
                <a:gridCol w="625475"/>
                <a:gridCol w="733425"/>
              </a:tblGrid>
              <a:tr h="128506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编号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题目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发表期刊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时间</a:t>
                      </a: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 dirty="0" smtClean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作者</a:t>
                      </a:r>
                      <a:endParaRPr lang="zh-CN" sz="1100" kern="100" dirty="0">
                        <a:solidFill>
                          <a:srgbClr val="333333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190" marR="481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数字化水电站中智能水轮机调速器的设计思路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电气技术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蔡卫江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智能抽水蓄能电站中新型调速系统的总体设计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抽水蓄能电站建设文集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蔡卫江</a:t>
                      </a:r>
                      <a:endParaRPr lang="zh-CN" altLang="zh-CN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分层递阶控制在水轮机调速系统中的应用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水电站机电技术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蔡卫江</a:t>
                      </a:r>
                      <a:endParaRPr lang="zh-CN" altLang="zh-CN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嵌入式模型实时仿真技术在水轮机调速器上的应用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水电自动化与大坝监测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zh-CN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蔡卫江</a:t>
                      </a:r>
                      <a:endParaRPr lang="zh-CN" altLang="zh-CN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850" y="1633538"/>
            <a:ext cx="84963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r>
              <a:rPr kumimoji="1"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谢  谢！</a:t>
            </a:r>
            <a:endParaRPr kumimoji="1" lang="en-US" altLang="zh-CN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grpSp>
        <p:nvGrpSpPr>
          <p:cNvPr id="3" name="组合 1"/>
          <p:cNvGrpSpPr>
            <a:grpSpLocks/>
          </p:cNvGrpSpPr>
          <p:nvPr/>
        </p:nvGrpSpPr>
        <p:grpSpPr bwMode="auto">
          <a:xfrm>
            <a:off x="1988462" y="1843010"/>
            <a:ext cx="4239281" cy="850161"/>
            <a:chOff x="1179512" y="1550945"/>
            <a:chExt cx="4542474" cy="850161"/>
          </a:xfrm>
        </p:grpSpPr>
        <p:sp>
          <p:nvSpPr>
            <p:cNvPr id="34" name="Rectangle 21"/>
            <p:cNvSpPr>
              <a:spLocks noChangeArrowheads="1"/>
            </p:cNvSpPr>
            <p:nvPr/>
          </p:nvSpPr>
          <p:spPr bwMode="gray">
            <a:xfrm rot="10800000">
              <a:off x="1758948" y="1668460"/>
              <a:ext cx="3935437" cy="6762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79512" y="1550945"/>
              <a:ext cx="880993" cy="850161"/>
              <a:chOff x="2016" y="2206"/>
              <a:chExt cx="1441" cy="1502"/>
            </a:xfrm>
          </p:grpSpPr>
          <p:sp>
            <p:nvSpPr>
              <p:cNvPr id="38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gray">
              <a:xfrm>
                <a:off x="2253" y="2255"/>
                <a:ext cx="954" cy="429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6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</a:t>
              </a:r>
              <a:endParaRPr lang="en-US" altLang="zh-CN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gray">
            <a:xfrm>
              <a:off x="1926994" y="1743075"/>
              <a:ext cx="3794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智能化总体设计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1"/>
          <p:cNvGrpSpPr>
            <a:grpSpLocks/>
          </p:cNvGrpSpPr>
          <p:nvPr/>
        </p:nvGrpSpPr>
        <p:grpSpPr bwMode="auto">
          <a:xfrm>
            <a:off x="1992568" y="2787931"/>
            <a:ext cx="4290812" cy="850160"/>
            <a:chOff x="1179512" y="1550944"/>
            <a:chExt cx="4431398" cy="850160"/>
          </a:xfrm>
        </p:grpSpPr>
        <p:sp>
          <p:nvSpPr>
            <p:cNvPr id="48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52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1"/>
          <p:cNvGrpSpPr>
            <a:grpSpLocks/>
          </p:cNvGrpSpPr>
          <p:nvPr/>
        </p:nvGrpSpPr>
        <p:grpSpPr bwMode="auto">
          <a:xfrm>
            <a:off x="2112729" y="4750049"/>
            <a:ext cx="4254323" cy="850160"/>
            <a:chOff x="1179512" y="1550944"/>
            <a:chExt cx="4543731" cy="850160"/>
          </a:xfrm>
        </p:grpSpPr>
        <p:sp>
          <p:nvSpPr>
            <p:cNvPr id="90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964294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94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2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 Box 27"/>
            <p:cNvSpPr txBox="1">
              <a:spLocks noChangeArrowheads="1"/>
            </p:cNvSpPr>
            <p:nvPr/>
          </p:nvSpPr>
          <p:spPr bwMode="gray">
            <a:xfrm>
              <a:off x="1995641" y="1743075"/>
              <a:ext cx="36863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相关</a:t>
              </a: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文章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Text Box 27"/>
          <p:cNvSpPr txBox="1">
            <a:spLocks noChangeArrowheads="1"/>
          </p:cNvSpPr>
          <p:nvPr/>
        </p:nvSpPr>
        <p:spPr bwMode="gray">
          <a:xfrm>
            <a:off x="2822854" y="296654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智能化现场应用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2" name="组合 1"/>
          <p:cNvGrpSpPr>
            <a:grpSpLocks/>
          </p:cNvGrpSpPr>
          <p:nvPr/>
        </p:nvGrpSpPr>
        <p:grpSpPr bwMode="auto">
          <a:xfrm>
            <a:off x="2068768" y="3778531"/>
            <a:ext cx="4290812" cy="850160"/>
            <a:chOff x="1179512" y="1550944"/>
            <a:chExt cx="4431398" cy="850160"/>
          </a:xfrm>
        </p:grpSpPr>
        <p:sp>
          <p:nvSpPr>
            <p:cNvPr id="33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35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47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4" name="Text Box 27"/>
          <p:cNvSpPr txBox="1">
            <a:spLocks noChangeArrowheads="1"/>
          </p:cNvSpPr>
          <p:nvPr/>
        </p:nvSpPr>
        <p:spPr bwMode="gray">
          <a:xfrm>
            <a:off x="2899054" y="395714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智能化功能拓展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547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系统设计</a:t>
            </a:r>
            <a:endParaRPr lang="zh-CN" alt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23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6439" name="Object 7"/>
          <p:cNvGraphicFramePr>
            <a:graphicFrameLocks noChangeAspect="1"/>
          </p:cNvGraphicFramePr>
          <p:nvPr/>
        </p:nvGraphicFramePr>
        <p:xfrm>
          <a:off x="889624" y="1581151"/>
          <a:ext cx="6893884" cy="4381500"/>
        </p:xfrm>
        <a:graphic>
          <a:graphicData uri="http://schemas.openxmlformats.org/presentationml/2006/ole">
            <p:oleObj spid="_x0000_s146439" name="Visio" r:id="rId3" imgW="5634204" imgH="4917615" progId="Visio.Drawing.11">
              <p:embed/>
            </p:oleObj>
          </a:graphicData>
        </a:graphic>
      </p:graphicFrame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61950" y="1054001"/>
            <a:ext cx="7915275" cy="403957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电力行业标准</a:t>
            </a:r>
            <a:r>
              <a:rPr lang="en-US" altLang="zh-CN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智能水电厂基本技术导则推荐结构图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系统设计</a:t>
            </a:r>
            <a:endParaRPr lang="zh-CN" alt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23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2425" y="2654201"/>
            <a:ext cx="2066925" cy="3046988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网络系统（</a:t>
            </a:r>
            <a:r>
              <a:rPr lang="en-US" altLang="zh-CN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MMS</a:t>
            </a: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、</a:t>
            </a:r>
            <a:r>
              <a:rPr lang="en-US" altLang="zh-CN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SV</a:t>
            </a: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、</a:t>
            </a:r>
            <a:r>
              <a:rPr lang="en-US" altLang="zh-CN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GOOSE</a:t>
            </a: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）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对时系统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调速器电气柜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智能电液随动系统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合并单元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调试接口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通讯（</a:t>
            </a:r>
            <a:r>
              <a:rPr lang="en-US" altLang="zh-CN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IEC61850</a:t>
            </a: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）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2190749" y="1266824"/>
          <a:ext cx="6791325" cy="4556050"/>
        </p:xfrm>
        <a:graphic>
          <a:graphicData uri="http://schemas.openxmlformats.org/presentationml/2006/ole">
            <p:oleObj spid="_x0000_s145410" name="Visio" r:id="rId3" imgW="5295290" imgH="3553358" progId="Visio.Drawing.11">
              <p:embed/>
            </p:oleObj>
          </a:graphicData>
        </a:graphic>
      </p:graphicFrame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61950" y="1054001"/>
            <a:ext cx="3114675" cy="461665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智能水电厂调速器</a:t>
            </a: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结构示意图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grpSp>
        <p:nvGrpSpPr>
          <p:cNvPr id="3" name="组合 1"/>
          <p:cNvGrpSpPr>
            <a:grpSpLocks/>
          </p:cNvGrpSpPr>
          <p:nvPr/>
        </p:nvGrpSpPr>
        <p:grpSpPr bwMode="auto">
          <a:xfrm>
            <a:off x="2007512" y="2785985"/>
            <a:ext cx="4239281" cy="850161"/>
            <a:chOff x="1179512" y="1550945"/>
            <a:chExt cx="4542474" cy="850161"/>
          </a:xfrm>
        </p:grpSpPr>
        <p:sp>
          <p:nvSpPr>
            <p:cNvPr id="34" name="Rectangle 21"/>
            <p:cNvSpPr>
              <a:spLocks noChangeArrowheads="1"/>
            </p:cNvSpPr>
            <p:nvPr/>
          </p:nvSpPr>
          <p:spPr bwMode="gray">
            <a:xfrm rot="10800000">
              <a:off x="1758948" y="1668460"/>
              <a:ext cx="3935437" cy="6762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79512" y="1550945"/>
              <a:ext cx="880993" cy="850161"/>
              <a:chOff x="2016" y="2206"/>
              <a:chExt cx="1441" cy="1502"/>
            </a:xfrm>
          </p:grpSpPr>
          <p:sp>
            <p:nvSpPr>
              <p:cNvPr id="38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gray">
              <a:xfrm>
                <a:off x="2253" y="2255"/>
                <a:ext cx="954" cy="429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6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zh-CN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gray">
            <a:xfrm>
              <a:off x="1926994" y="1743075"/>
              <a:ext cx="3794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智能化现场应用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1"/>
          <p:cNvGrpSpPr>
            <a:grpSpLocks/>
          </p:cNvGrpSpPr>
          <p:nvPr/>
        </p:nvGrpSpPr>
        <p:grpSpPr bwMode="auto">
          <a:xfrm>
            <a:off x="1983043" y="1778281"/>
            <a:ext cx="4290812" cy="850160"/>
            <a:chOff x="1179512" y="1550944"/>
            <a:chExt cx="4431398" cy="850160"/>
          </a:xfrm>
        </p:grpSpPr>
        <p:sp>
          <p:nvSpPr>
            <p:cNvPr id="48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52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1"/>
          <p:cNvGrpSpPr>
            <a:grpSpLocks/>
          </p:cNvGrpSpPr>
          <p:nvPr/>
        </p:nvGrpSpPr>
        <p:grpSpPr bwMode="auto">
          <a:xfrm>
            <a:off x="2112729" y="4750049"/>
            <a:ext cx="4254323" cy="850160"/>
            <a:chOff x="1179512" y="1550944"/>
            <a:chExt cx="4543731" cy="850160"/>
          </a:xfrm>
        </p:grpSpPr>
        <p:sp>
          <p:nvSpPr>
            <p:cNvPr id="90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964294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94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2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 Box 27"/>
            <p:cNvSpPr txBox="1">
              <a:spLocks noChangeArrowheads="1"/>
            </p:cNvSpPr>
            <p:nvPr/>
          </p:nvSpPr>
          <p:spPr bwMode="gray">
            <a:xfrm>
              <a:off x="1995641" y="1743075"/>
              <a:ext cx="36863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相关</a:t>
              </a: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文章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Text Box 27"/>
          <p:cNvSpPr txBox="1">
            <a:spLocks noChangeArrowheads="1"/>
          </p:cNvSpPr>
          <p:nvPr/>
        </p:nvSpPr>
        <p:spPr bwMode="gray">
          <a:xfrm>
            <a:off x="2813329" y="195689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智能化总体设计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1"/>
          <p:cNvGrpSpPr>
            <a:grpSpLocks/>
          </p:cNvGrpSpPr>
          <p:nvPr/>
        </p:nvGrpSpPr>
        <p:grpSpPr bwMode="auto">
          <a:xfrm>
            <a:off x="2068768" y="3778531"/>
            <a:ext cx="4290812" cy="850160"/>
            <a:chOff x="1179512" y="1550944"/>
            <a:chExt cx="4431398" cy="850160"/>
          </a:xfrm>
        </p:grpSpPr>
        <p:sp>
          <p:nvSpPr>
            <p:cNvPr id="33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47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4" name="Text Box 27"/>
          <p:cNvSpPr txBox="1">
            <a:spLocks noChangeArrowheads="1"/>
          </p:cNvSpPr>
          <p:nvPr/>
        </p:nvSpPr>
        <p:spPr bwMode="gray">
          <a:xfrm>
            <a:off x="2899054" y="395714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智能化功能拓展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547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现场应用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23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477110" y="1247775"/>
          <a:ext cx="5437915" cy="4945063"/>
        </p:xfrm>
        <a:graphic>
          <a:graphicData uri="http://schemas.openxmlformats.org/presentationml/2006/ole">
            <p:oleObj spid="_x0000_s121858" name="Visio" r:id="rId3" imgW="7876440" imgH="7432560" progId="Visio.Drawing.11">
              <p:embed/>
            </p:oleObj>
          </a:graphicData>
        </a:graphic>
      </p:graphicFrame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724525" y="1379537"/>
            <a:ext cx="2959100" cy="4154984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双网双机交叉冗余控制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备用串口通讯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双机同步，无扰动切换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满足</a:t>
            </a:r>
            <a:r>
              <a:rPr lang="en-US" altLang="zh-CN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IEC61850</a:t>
            </a: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建模及通讯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已在葛洲坝成功应用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en-US" altLang="zh-CN" sz="1600" dirty="0" smtClean="0"/>
              <a:t>       </a:t>
            </a:r>
            <a:r>
              <a:rPr lang="zh-CN" altLang="zh-CN" sz="1600" dirty="0" smtClean="0"/>
              <a:t>监控系统通过</a:t>
            </a:r>
            <a:r>
              <a:rPr lang="en-US" altLang="zh-CN" sz="1600" dirty="0" smtClean="0"/>
              <a:t>61850</a:t>
            </a:r>
            <a:r>
              <a:rPr lang="zh-CN" altLang="zh-CN" sz="1600" dirty="0" smtClean="0"/>
              <a:t>规约可以下发功率设定值、水头、时钟等信息，可以实现调速系统的功率闭环控制、时钟校准等，调速器通过</a:t>
            </a:r>
            <a:r>
              <a:rPr lang="en-US" altLang="zh-CN" sz="1600" dirty="0" smtClean="0"/>
              <a:t>61850</a:t>
            </a:r>
            <a:r>
              <a:rPr lang="zh-CN" altLang="zh-CN" sz="1600" dirty="0" smtClean="0"/>
              <a:t>规约可以上送转速、导叶桨叶开度、机组有功、故障量、状态量等，在</a:t>
            </a:r>
            <a:r>
              <a:rPr lang="en-US" altLang="zh-CN" sz="1600" dirty="0" smtClean="0"/>
              <a:t>MMS</a:t>
            </a:r>
            <a:r>
              <a:rPr lang="zh-CN" altLang="zh-CN" sz="1600" dirty="0" smtClean="0"/>
              <a:t>网上可以实现共享</a:t>
            </a:r>
            <a:r>
              <a:rPr lang="zh-CN" altLang="en-US" sz="1600" dirty="0" smtClean="0"/>
              <a:t>。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u"/>
            </a:pPr>
            <a:endParaRPr lang="zh-CN" altLang="zh-CN" sz="1600" dirty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现场应用</a:t>
            </a:r>
            <a:endParaRPr lang="zh-CN" alt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23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800725" y="2103437"/>
            <a:ext cx="2959100" cy="3539430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网络对</a:t>
            </a:r>
            <a:r>
              <a:rPr lang="zh-CN" altLang="en-US" sz="16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时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altLang="zh-CN" sz="1600" dirty="0" smtClean="0"/>
              <a:t>       GPS</a:t>
            </a:r>
            <a:r>
              <a:rPr lang="zh-CN" altLang="en-US" sz="1600" dirty="0" smtClean="0"/>
              <a:t>对时系统向上位机提供时钟源，</a:t>
            </a:r>
            <a:r>
              <a:rPr lang="zh-CN" altLang="zh-CN" sz="1600" dirty="0" smtClean="0"/>
              <a:t>将</a:t>
            </a:r>
            <a:r>
              <a:rPr lang="zh-CN" altLang="en-US" sz="1600" dirty="0" smtClean="0"/>
              <a:t>上位</a:t>
            </a:r>
            <a:r>
              <a:rPr lang="zh-CN" altLang="en-US" sz="1600" dirty="0" smtClean="0"/>
              <a:t>计算机</a:t>
            </a:r>
            <a:r>
              <a:rPr lang="zh-CN" altLang="zh-CN" sz="1600" dirty="0" smtClean="0"/>
              <a:t>作为</a:t>
            </a:r>
            <a:r>
              <a:rPr lang="en-US" altLang="zh-CN" sz="1600" dirty="0" smtClean="0"/>
              <a:t>NTP</a:t>
            </a:r>
            <a:r>
              <a:rPr lang="zh-CN" altLang="en-US" sz="1600" dirty="0" smtClean="0"/>
              <a:t>对时</a:t>
            </a:r>
            <a:r>
              <a:rPr lang="zh-CN" altLang="zh-CN" sz="1600" dirty="0" smtClean="0"/>
              <a:t>服务器</a:t>
            </a:r>
            <a:r>
              <a:rPr lang="zh-CN" altLang="zh-CN" sz="1600" dirty="0" smtClean="0"/>
              <a:t>，调速器</a:t>
            </a:r>
            <a:r>
              <a:rPr lang="en-US" altLang="zh-CN" sz="1600" dirty="0" smtClean="0"/>
              <a:t>X20</a:t>
            </a:r>
            <a:r>
              <a:rPr lang="zh-CN" altLang="zh-CN" sz="1600" dirty="0" smtClean="0"/>
              <a:t>控制器</a:t>
            </a:r>
            <a:r>
              <a:rPr lang="zh-CN" altLang="en-US" sz="1600" dirty="0" smtClean="0"/>
              <a:t>及人机界面</a:t>
            </a:r>
            <a:r>
              <a:rPr lang="zh-CN" altLang="zh-CN" sz="1600" dirty="0" smtClean="0"/>
              <a:t>作为</a:t>
            </a:r>
            <a:r>
              <a:rPr lang="en-US" altLang="zh-CN" sz="1600" dirty="0" smtClean="0"/>
              <a:t>NTP</a:t>
            </a:r>
            <a:r>
              <a:rPr lang="zh-CN" altLang="en-US" sz="1600" dirty="0" smtClean="0"/>
              <a:t>对时</a:t>
            </a:r>
            <a:r>
              <a:rPr lang="zh-CN" altLang="zh-CN" sz="1600" dirty="0" smtClean="0"/>
              <a:t>客户端。</a:t>
            </a:r>
            <a:r>
              <a:rPr lang="en-US" altLang="zh-CN" sz="1600" dirty="0" smtClean="0"/>
              <a:t>NTP</a:t>
            </a:r>
            <a:r>
              <a:rPr lang="zh-CN" altLang="zh-CN" sz="1600" dirty="0" smtClean="0"/>
              <a:t>客户端通信协议可以通过</a:t>
            </a:r>
            <a:r>
              <a:rPr lang="zh-CN" altLang="zh-CN" sz="1600" dirty="0" smtClean="0"/>
              <a:t>在</a:t>
            </a:r>
            <a:r>
              <a:rPr lang="zh-CN" altLang="en-US" sz="1600" dirty="0" smtClean="0"/>
              <a:t>贝加莱</a:t>
            </a:r>
            <a:r>
              <a:rPr lang="zh-CN" altLang="zh-CN" sz="1600" dirty="0" smtClean="0"/>
              <a:t>软件</a:t>
            </a:r>
            <a:r>
              <a:rPr lang="zh-CN" altLang="zh-CN" sz="1600" dirty="0" smtClean="0"/>
              <a:t>中调用相应的功能</a:t>
            </a:r>
            <a:r>
              <a:rPr lang="zh-CN" altLang="zh-CN" sz="1600" dirty="0" smtClean="0"/>
              <a:t>模块</a:t>
            </a:r>
            <a:r>
              <a:rPr lang="zh-CN" altLang="en-US" sz="1600" dirty="0" smtClean="0"/>
              <a:t>即可</a:t>
            </a:r>
            <a:r>
              <a:rPr lang="zh-CN" altLang="zh-CN" sz="1600" dirty="0" smtClean="0"/>
              <a:t>实现</a:t>
            </a:r>
            <a:r>
              <a:rPr lang="zh-CN" altLang="en-US" sz="1600" dirty="0" smtClean="0"/>
              <a:t>。</a:t>
            </a: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buClr>
                <a:schemeClr val="tx1"/>
              </a:buClr>
            </a:pPr>
            <a:endParaRPr lang="en-US" altLang="zh-CN" sz="1600" dirty="0" smtClean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u"/>
            </a:pPr>
            <a:endParaRPr lang="zh-CN" altLang="zh-CN" sz="1600" dirty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550863" y="1758950"/>
          <a:ext cx="4181591" cy="3251200"/>
        </p:xfrm>
        <a:graphic>
          <a:graphicData uri="http://schemas.openxmlformats.org/presentationml/2006/ole">
            <p:oleObj spid="_x0000_s122882" name="Visio" r:id="rId3" imgW="3419640" imgH="2665080" progId="Visio.Drawing.11">
              <p:embed/>
            </p:oleObj>
          </a:graphicData>
        </a:graphic>
      </p:graphicFrame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425" y="1295400"/>
            <a:ext cx="1581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现场应用</a:t>
            </a:r>
            <a:endParaRPr lang="zh-CN" alt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23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23825" y="1150937"/>
            <a:ext cx="8610600" cy="1938992"/>
          </a:xfrm>
          <a:prstGeom prst="rect">
            <a:avLst/>
          </a:prstGeom>
          <a:solidFill>
            <a:srgbClr val="006666">
              <a:alpha val="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lang="zh-CN" altLang="en-US" sz="1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Arial" pitchFamily="34" charset="0"/>
              </a:rPr>
              <a:t>机械液压柜的智能化</a:t>
            </a:r>
            <a:endParaRPr lang="en-US" altLang="zh-CN" sz="16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 smtClean="0"/>
              <a:t>       基于分层</a:t>
            </a:r>
            <a:r>
              <a:rPr lang="zh-CN" altLang="en-US" sz="1600" dirty="0" smtClean="0"/>
              <a:t>递阶调速器控制策略和设计方法</a:t>
            </a:r>
            <a:r>
              <a:rPr lang="zh-CN" altLang="en-US" sz="1600" dirty="0" smtClean="0"/>
              <a:t>，按照组织级、协调级、执行级对</a:t>
            </a:r>
            <a:r>
              <a:rPr lang="zh-CN" altLang="en-US" sz="1600" dirty="0" smtClean="0"/>
              <a:t>调速器软硬件进行了</a:t>
            </a:r>
            <a:r>
              <a:rPr lang="zh-CN" altLang="en-US" sz="1600" dirty="0" smtClean="0"/>
              <a:t>重新规划。</a:t>
            </a:r>
            <a:r>
              <a:rPr lang="zh-CN" altLang="en-US" sz="1600" dirty="0" smtClean="0"/>
              <a:t>实现了高性能硬件核心和高效率软件调度的有机</a:t>
            </a:r>
            <a:r>
              <a:rPr lang="zh-CN" altLang="en-US" sz="1600" dirty="0" smtClean="0"/>
              <a:t>结合。</a:t>
            </a:r>
            <a:endParaRPr lang="en-US" altLang="zh-CN" sz="1600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 smtClean="0">
                <a:latin typeface="黑体" pitchFamily="49" charset="-122"/>
              </a:rPr>
              <a:t>    采用</a:t>
            </a:r>
            <a:r>
              <a:rPr lang="zh-CN" altLang="en-US" sz="1600" dirty="0" smtClean="0">
                <a:latin typeface="黑体" pitchFamily="49" charset="-122"/>
              </a:rPr>
              <a:t>微控制器、电气反馈元件研制了独立的电液随动系统闭环控制模块</a:t>
            </a:r>
            <a:r>
              <a:rPr lang="zh-CN" altLang="en-US" sz="1600" dirty="0" smtClean="0">
                <a:latin typeface="黑体" pitchFamily="49" charset="-122"/>
              </a:rPr>
              <a:t>，在分层递阶环节中起到承上启下的作用，具备控制、监测、保护、显示等功能，提高了系统的可靠性。</a:t>
            </a:r>
            <a:endParaRPr lang="zh-CN" altLang="zh-CN" sz="1600" dirty="0">
              <a:solidFill>
                <a:srgbClr val="000000"/>
              </a:solidFill>
              <a:latin typeface="黑体" pitchFamily="2" charset="-122"/>
              <a:ea typeface="黑体" pitchFamily="2" charset="-122"/>
              <a:sym typeface="Arial" pitchFamily="34" charset="0"/>
            </a:endParaRPr>
          </a:p>
        </p:txBody>
      </p:sp>
      <p:grpSp>
        <p:nvGrpSpPr>
          <p:cNvPr id="12" name="组合 54"/>
          <p:cNvGrpSpPr>
            <a:grpSpLocks/>
          </p:cNvGrpSpPr>
          <p:nvPr/>
        </p:nvGrpSpPr>
        <p:grpSpPr bwMode="auto">
          <a:xfrm>
            <a:off x="523641" y="3448774"/>
            <a:ext cx="3393790" cy="2766290"/>
            <a:chOff x="1143000" y="1136104"/>
            <a:chExt cx="6669088" cy="5029200"/>
          </a:xfrm>
        </p:grpSpPr>
        <p:graphicFrame>
          <p:nvGraphicFramePr>
            <p:cNvPr id="13" name="Object 5"/>
            <p:cNvGraphicFramePr>
              <a:graphicFrameLocks noChangeAspect="1"/>
            </p:cNvGraphicFramePr>
            <p:nvPr/>
          </p:nvGraphicFramePr>
          <p:xfrm>
            <a:off x="1143000" y="1136104"/>
            <a:ext cx="2568575" cy="5029200"/>
          </p:xfrm>
          <a:graphic>
            <a:graphicData uri="http://schemas.openxmlformats.org/presentationml/2006/ole">
              <p:oleObj spid="_x0000_s131077" name="Photo Editor 照片" r:id="rId3" imgW="9573961" imgH="18752381" progId="">
                <p:embed/>
              </p:oleObj>
            </a:graphicData>
          </a:graphic>
        </p:graphicFrame>
        <p:graphicFrame>
          <p:nvGraphicFramePr>
            <p:cNvPr id="14" name="Object 6"/>
            <p:cNvGraphicFramePr>
              <a:graphicFrameLocks noChangeAspect="1"/>
            </p:cNvGraphicFramePr>
            <p:nvPr/>
          </p:nvGraphicFramePr>
          <p:xfrm>
            <a:off x="5410200" y="1212304"/>
            <a:ext cx="2401888" cy="4810125"/>
          </p:xfrm>
          <a:graphic>
            <a:graphicData uri="http://schemas.openxmlformats.org/presentationml/2006/ole">
              <p:oleObj spid="_x0000_s131078" r:id="rId4" imgW="4672047" imgH="9101204" progId="">
                <p:embed/>
              </p:oleObj>
            </a:graphicData>
          </a:graphic>
        </p:graphicFrame>
      </p:grpSp>
      <p:graphicFrame>
        <p:nvGraphicFramePr>
          <p:cNvPr id="131079" name="Object 2"/>
          <p:cNvGraphicFramePr>
            <a:graphicFrameLocks noChangeAspect="1"/>
          </p:cNvGraphicFramePr>
          <p:nvPr/>
        </p:nvGraphicFramePr>
        <p:xfrm>
          <a:off x="4196515" y="3714749"/>
          <a:ext cx="4583948" cy="1762125"/>
        </p:xfrm>
        <a:graphic>
          <a:graphicData uri="http://schemas.openxmlformats.org/presentationml/2006/ole">
            <p:oleObj spid="_x0000_s131079" name="Visio" r:id="rId5" imgW="6278880" imgH="2399689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grpSp>
        <p:nvGrpSpPr>
          <p:cNvPr id="3" name="组合 1"/>
          <p:cNvGrpSpPr>
            <a:grpSpLocks/>
          </p:cNvGrpSpPr>
          <p:nvPr/>
        </p:nvGrpSpPr>
        <p:grpSpPr bwMode="auto">
          <a:xfrm>
            <a:off x="1988462" y="3748010"/>
            <a:ext cx="4239281" cy="850161"/>
            <a:chOff x="1179512" y="1550945"/>
            <a:chExt cx="4542474" cy="850161"/>
          </a:xfrm>
        </p:grpSpPr>
        <p:sp>
          <p:nvSpPr>
            <p:cNvPr id="34" name="Rectangle 21"/>
            <p:cNvSpPr>
              <a:spLocks noChangeArrowheads="1"/>
            </p:cNvSpPr>
            <p:nvPr/>
          </p:nvSpPr>
          <p:spPr bwMode="gray">
            <a:xfrm rot="10800000">
              <a:off x="1758948" y="1668460"/>
              <a:ext cx="3935437" cy="6762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79512" y="1550945"/>
              <a:ext cx="880993" cy="850161"/>
              <a:chOff x="2016" y="2206"/>
              <a:chExt cx="1441" cy="1502"/>
            </a:xfrm>
          </p:grpSpPr>
          <p:sp>
            <p:nvSpPr>
              <p:cNvPr id="38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gray">
              <a:xfrm>
                <a:off x="2253" y="2255"/>
                <a:ext cx="954" cy="429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6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zh-CN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gray">
            <a:xfrm>
              <a:off x="1926994" y="1743075"/>
              <a:ext cx="3794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智能化功能拓展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1"/>
          <p:cNvGrpSpPr>
            <a:grpSpLocks/>
          </p:cNvGrpSpPr>
          <p:nvPr/>
        </p:nvGrpSpPr>
        <p:grpSpPr bwMode="auto">
          <a:xfrm>
            <a:off x="1992568" y="2787931"/>
            <a:ext cx="4290812" cy="850160"/>
            <a:chOff x="1179512" y="1550944"/>
            <a:chExt cx="4431398" cy="850160"/>
          </a:xfrm>
        </p:grpSpPr>
        <p:sp>
          <p:nvSpPr>
            <p:cNvPr id="48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52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1"/>
          <p:cNvGrpSpPr>
            <a:grpSpLocks/>
          </p:cNvGrpSpPr>
          <p:nvPr/>
        </p:nvGrpSpPr>
        <p:grpSpPr bwMode="auto">
          <a:xfrm>
            <a:off x="2112729" y="4750049"/>
            <a:ext cx="4254323" cy="850160"/>
            <a:chOff x="1179512" y="1550944"/>
            <a:chExt cx="4543731" cy="850160"/>
          </a:xfrm>
        </p:grpSpPr>
        <p:sp>
          <p:nvSpPr>
            <p:cNvPr id="90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964294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94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2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 Box 27"/>
            <p:cNvSpPr txBox="1">
              <a:spLocks noChangeArrowheads="1"/>
            </p:cNvSpPr>
            <p:nvPr/>
          </p:nvSpPr>
          <p:spPr bwMode="gray">
            <a:xfrm>
              <a:off x="1995641" y="1743075"/>
              <a:ext cx="36863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相关</a:t>
              </a: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文章</a:t>
              </a:r>
              <a:endPara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Text Box 27"/>
          <p:cNvSpPr txBox="1">
            <a:spLocks noChangeArrowheads="1"/>
          </p:cNvSpPr>
          <p:nvPr/>
        </p:nvSpPr>
        <p:spPr bwMode="gray">
          <a:xfrm>
            <a:off x="2822854" y="296654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智能化现场应用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1"/>
          <p:cNvGrpSpPr>
            <a:grpSpLocks/>
          </p:cNvGrpSpPr>
          <p:nvPr/>
        </p:nvGrpSpPr>
        <p:grpSpPr bwMode="auto">
          <a:xfrm>
            <a:off x="1916368" y="1778281"/>
            <a:ext cx="4290812" cy="850160"/>
            <a:chOff x="1179512" y="1550944"/>
            <a:chExt cx="4431398" cy="850160"/>
          </a:xfrm>
        </p:grpSpPr>
        <p:sp>
          <p:nvSpPr>
            <p:cNvPr id="33" name="Rectangle 21"/>
            <p:cNvSpPr>
              <a:spLocks noChangeArrowheads="1"/>
            </p:cNvSpPr>
            <p:nvPr/>
          </p:nvSpPr>
          <p:spPr bwMode="gray">
            <a:xfrm rot="10800000">
              <a:off x="1758949" y="1668460"/>
              <a:ext cx="3851961" cy="6762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2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179512" y="1550944"/>
              <a:ext cx="880993" cy="850160"/>
              <a:chOff x="2016" y="2206"/>
              <a:chExt cx="1441" cy="1502"/>
            </a:xfrm>
          </p:grpSpPr>
          <p:sp>
            <p:nvSpPr>
              <p:cNvPr id="47" name="Oval 24"/>
              <p:cNvSpPr>
                <a:spLocks noChangeArrowheads="1"/>
              </p:cNvSpPr>
              <p:nvPr/>
            </p:nvSpPr>
            <p:spPr bwMode="gray">
              <a:xfrm>
                <a:off x="2016" y="2206"/>
                <a:ext cx="1441" cy="150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gray">
              <a:xfrm>
                <a:off x="2208" y="2320"/>
                <a:ext cx="954" cy="250"/>
              </a:xfrm>
              <a:custGeom>
                <a:avLst/>
                <a:gdLst>
                  <a:gd name="T0" fmla="*/ 777 w 1321"/>
                  <a:gd name="T1" fmla="*/ 18 h 712"/>
                  <a:gd name="T2" fmla="*/ 787 w 1321"/>
                  <a:gd name="T3" fmla="*/ 19 h 712"/>
                  <a:gd name="T4" fmla="*/ 789 w 1321"/>
                  <a:gd name="T5" fmla="*/ 20 h 712"/>
                  <a:gd name="T6" fmla="*/ 785 w 1321"/>
                  <a:gd name="T7" fmla="*/ 22 h 712"/>
                  <a:gd name="T8" fmla="*/ 775 w 1321"/>
                  <a:gd name="T9" fmla="*/ 24 h 712"/>
                  <a:gd name="T10" fmla="*/ 759 w 1321"/>
                  <a:gd name="T11" fmla="*/ 25 h 712"/>
                  <a:gd name="T12" fmla="*/ 739 w 1321"/>
                  <a:gd name="T13" fmla="*/ 26 h 712"/>
                  <a:gd name="T14" fmla="*/ 714 w 1321"/>
                  <a:gd name="T15" fmla="*/ 27 h 712"/>
                  <a:gd name="T16" fmla="*/ 685 w 1321"/>
                  <a:gd name="T17" fmla="*/ 28 h 712"/>
                  <a:gd name="T18" fmla="*/ 651 w 1321"/>
                  <a:gd name="T19" fmla="*/ 29 h 712"/>
                  <a:gd name="T20" fmla="*/ 615 w 1321"/>
                  <a:gd name="T21" fmla="*/ 29 h 712"/>
                  <a:gd name="T22" fmla="*/ 578 w 1321"/>
                  <a:gd name="T23" fmla="*/ 30 h 712"/>
                  <a:gd name="T24" fmla="*/ 535 w 1321"/>
                  <a:gd name="T25" fmla="*/ 30 h 712"/>
                  <a:gd name="T26" fmla="*/ 492 w 1321"/>
                  <a:gd name="T27" fmla="*/ 30 h 712"/>
                  <a:gd name="T28" fmla="*/ 475 w 1321"/>
                  <a:gd name="T29" fmla="*/ 31 h 712"/>
                  <a:gd name="T30" fmla="*/ 284 w 1321"/>
                  <a:gd name="T31" fmla="*/ 31 h 712"/>
                  <a:gd name="T32" fmla="*/ 281 w 1321"/>
                  <a:gd name="T33" fmla="*/ 31 h 712"/>
                  <a:gd name="T34" fmla="*/ 244 w 1321"/>
                  <a:gd name="T35" fmla="*/ 30 h 712"/>
                  <a:gd name="T36" fmla="*/ 209 w 1321"/>
                  <a:gd name="T37" fmla="*/ 30 h 712"/>
                  <a:gd name="T38" fmla="*/ 174 w 1321"/>
                  <a:gd name="T39" fmla="*/ 30 h 712"/>
                  <a:gd name="T40" fmla="*/ 141 w 1321"/>
                  <a:gd name="T41" fmla="*/ 29 h 712"/>
                  <a:gd name="T42" fmla="*/ 113 w 1321"/>
                  <a:gd name="T43" fmla="*/ 29 h 712"/>
                  <a:gd name="T44" fmla="*/ 84 w 1321"/>
                  <a:gd name="T45" fmla="*/ 29 h 712"/>
                  <a:gd name="T46" fmla="*/ 63 w 1321"/>
                  <a:gd name="T47" fmla="*/ 28 h 712"/>
                  <a:gd name="T48" fmla="*/ 40 w 1321"/>
                  <a:gd name="T49" fmla="*/ 27 h 712"/>
                  <a:gd name="T50" fmla="*/ 26 w 1321"/>
                  <a:gd name="T51" fmla="*/ 26 h 712"/>
                  <a:gd name="T52" fmla="*/ 18 w 1321"/>
                  <a:gd name="T53" fmla="*/ 25 h 712"/>
                  <a:gd name="T54" fmla="*/ 6 w 1321"/>
                  <a:gd name="T55" fmla="*/ 24 h 712"/>
                  <a:gd name="T56" fmla="*/ 0 w 1321"/>
                  <a:gd name="T57" fmla="*/ 23 h 712"/>
                  <a:gd name="T58" fmla="*/ 0 w 1321"/>
                  <a:gd name="T59" fmla="*/ 22 h 712"/>
                  <a:gd name="T60" fmla="*/ 4 w 1321"/>
                  <a:gd name="T61" fmla="*/ 20 h 712"/>
                  <a:gd name="T62" fmla="*/ 16 w 1321"/>
                  <a:gd name="T63" fmla="*/ 19 h 712"/>
                  <a:gd name="T64" fmla="*/ 26 w 1321"/>
                  <a:gd name="T65" fmla="*/ 16 h 712"/>
                  <a:gd name="T66" fmla="*/ 59 w 1321"/>
                  <a:gd name="T67" fmla="*/ 12 h 712"/>
                  <a:gd name="T68" fmla="*/ 88 w 1321"/>
                  <a:gd name="T69" fmla="*/ 10 h 712"/>
                  <a:gd name="T70" fmla="*/ 122 w 1321"/>
                  <a:gd name="T71" fmla="*/ 8 h 712"/>
                  <a:gd name="T72" fmla="*/ 162 w 1321"/>
                  <a:gd name="T73" fmla="*/ 5 h 712"/>
                  <a:gd name="T74" fmla="*/ 205 w 1321"/>
                  <a:gd name="T75" fmla="*/ 4 h 712"/>
                  <a:gd name="T76" fmla="*/ 248 w 1321"/>
                  <a:gd name="T77" fmla="*/ 4 h 712"/>
                  <a:gd name="T78" fmla="*/ 297 w 1321"/>
                  <a:gd name="T79" fmla="*/ 4 h 712"/>
                  <a:gd name="T80" fmla="*/ 347 w 1321"/>
                  <a:gd name="T81" fmla="*/ 4 h 712"/>
                  <a:gd name="T82" fmla="*/ 399 w 1321"/>
                  <a:gd name="T83" fmla="*/ 0 h 712"/>
                  <a:gd name="T84" fmla="*/ 399 w 1321"/>
                  <a:gd name="T85" fmla="*/ 0 h 712"/>
                  <a:gd name="T86" fmla="*/ 453 w 1321"/>
                  <a:gd name="T87" fmla="*/ 4 h 712"/>
                  <a:gd name="T88" fmla="*/ 505 w 1321"/>
                  <a:gd name="T89" fmla="*/ 4 h 712"/>
                  <a:gd name="T90" fmla="*/ 556 w 1321"/>
                  <a:gd name="T91" fmla="*/ 4 h 712"/>
                  <a:gd name="T92" fmla="*/ 603 w 1321"/>
                  <a:gd name="T93" fmla="*/ 4 h 712"/>
                  <a:gd name="T94" fmla="*/ 646 w 1321"/>
                  <a:gd name="T95" fmla="*/ 6 h 712"/>
                  <a:gd name="T96" fmla="*/ 686 w 1321"/>
                  <a:gd name="T97" fmla="*/ 9 h 712"/>
                  <a:gd name="T98" fmla="*/ 721 w 1321"/>
                  <a:gd name="T99" fmla="*/ 11 h 712"/>
                  <a:gd name="T100" fmla="*/ 751 w 1321"/>
                  <a:gd name="T101" fmla="*/ 14 h 712"/>
                  <a:gd name="T102" fmla="*/ 777 w 1321"/>
                  <a:gd name="T103" fmla="*/ 18 h 712"/>
                  <a:gd name="T104" fmla="*/ 777 w 1321"/>
                  <a:gd name="T105" fmla="*/ 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Text Box 26"/>
            <p:cNvSpPr txBox="1">
              <a:spLocks noChangeArrowheads="1"/>
            </p:cNvSpPr>
            <p:nvPr/>
          </p:nvSpPr>
          <p:spPr bwMode="gray">
            <a:xfrm>
              <a:off x="1339404" y="1653882"/>
              <a:ext cx="579547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gray">
            <a:xfrm>
              <a:off x="1966481" y="1643151"/>
              <a:ext cx="3577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endParaRPr lang="zh-CN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4" name="Text Box 27"/>
          <p:cNvSpPr txBox="1">
            <a:spLocks noChangeArrowheads="1"/>
          </p:cNvSpPr>
          <p:nvPr/>
        </p:nvSpPr>
        <p:spPr bwMode="gray">
          <a:xfrm>
            <a:off x="2746654" y="1956891"/>
            <a:ext cx="329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智能化总体设计</a:t>
            </a:r>
            <a:endParaRPr lang="zh-CN" alt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547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Stamp"/>
  <p:tag name="DATE" val="5/10/2009 3:00:52 P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StpConnector"/>
  <p:tag name="DATE" val="5/10/2009 3:00:52 P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StpConnector"/>
  <p:tag name="DATE" val="5/10/2009 3:00:52 PM"/>
</p:tagLst>
</file>

<file path=ppt/theme/theme1.xml><?xml version="1.0" encoding="utf-8"?>
<a:theme xmlns:a="http://schemas.openxmlformats.org/drawingml/2006/main" name="Accenture Rowers-Title Brand">
  <a:themeElements>
    <a:clrScheme name="Accenture Rowers-Title Brand 1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3CFE6"/>
      </a:accent1>
      <a:accent2>
        <a:srgbClr val="669FCC"/>
      </a:accent2>
      <a:accent3>
        <a:srgbClr val="FFFFFF"/>
      </a:accent3>
      <a:accent4>
        <a:srgbClr val="000000"/>
      </a:accent4>
      <a:accent5>
        <a:srgbClr val="D6E4F0"/>
      </a:accent5>
      <a:accent6>
        <a:srgbClr val="5C90B9"/>
      </a:accent6>
      <a:hlink>
        <a:srgbClr val="336C99"/>
      </a:hlink>
      <a:folHlink>
        <a:srgbClr val="2E506B"/>
      </a:folHlink>
    </a:clrScheme>
    <a:fontScheme name="Accenture Rowers-Title Brand">
      <a:majorFont>
        <a:latin typeface="Arial"/>
        <a:ea typeface="华文楷体"/>
        <a:cs typeface=""/>
      </a:majorFont>
      <a:minorFont>
        <a:latin typeface="Arial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楷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楷体" pitchFamily="2" charset="-122"/>
          </a:defRPr>
        </a:defPPr>
      </a:lstStyle>
    </a:lnDef>
  </a:objectDefaults>
  <a:extraClrSchemeLst>
    <a:extraClrScheme>
      <a:clrScheme name="Accenture Rowers-Title Brand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3CFE6"/>
        </a:accent1>
        <a:accent2>
          <a:srgbClr val="669FCC"/>
        </a:accent2>
        <a:accent3>
          <a:srgbClr val="FFFFFF"/>
        </a:accent3>
        <a:accent4>
          <a:srgbClr val="000000"/>
        </a:accent4>
        <a:accent5>
          <a:srgbClr val="D6E4F0"/>
        </a:accent5>
        <a:accent6>
          <a:srgbClr val="5C90B9"/>
        </a:accent6>
        <a:hlink>
          <a:srgbClr val="336C99"/>
        </a:hlink>
        <a:folHlink>
          <a:srgbClr val="2E5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nture Rowers-Title Brand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3E3EC"/>
        </a:accent1>
        <a:accent2>
          <a:srgbClr val="9FBFDF"/>
        </a:accent2>
        <a:accent3>
          <a:srgbClr val="FFFFFF"/>
        </a:accent3>
        <a:accent4>
          <a:srgbClr val="000000"/>
        </a:accent4>
        <a:accent5>
          <a:srgbClr val="E6EFF4"/>
        </a:accent5>
        <a:accent6>
          <a:srgbClr val="90ADCA"/>
        </a:accent6>
        <a:hlink>
          <a:srgbClr val="73A9DF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nture Rowers-Title Brand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72A2BD"/>
        </a:accent1>
        <a:accent2>
          <a:srgbClr val="0071BC"/>
        </a:accent2>
        <a:accent3>
          <a:srgbClr val="FFFFFF"/>
        </a:accent3>
        <a:accent4>
          <a:srgbClr val="000000"/>
        </a:accent4>
        <a:accent5>
          <a:srgbClr val="BCCEDB"/>
        </a:accent5>
        <a:accent6>
          <a:srgbClr val="0066AA"/>
        </a:accent6>
        <a:hlink>
          <a:srgbClr val="0A1480"/>
        </a:hlink>
        <a:folHlink>
          <a:srgbClr val="0707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3">
      <a:dk1>
        <a:srgbClr val="000000"/>
      </a:dk1>
      <a:lt1>
        <a:srgbClr val="CCEC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4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tx1"/>
          </a:solidFill>
          <a:round/>
          <a:headEnd/>
          <a:tailEnd type="triangle" w="med" len="med"/>
        </a:ln>
        <a:extLst>
          <a:ext uri="{909E8E84-426E-40DD-AFC4-6F175D3DCCD1}">
            <a14:hiddenFill xmlns="" xmlns:a14="http://schemas.microsoft.com/office/drawing/2010/main">
              <a:noFill/>
            </a14:hiddenFill>
          </a:ext>
        </a:extLst>
      </a:spPr>
      <a:bodyPr/>
      <a:lstStyle>
        <a:defPPr>
          <a:defRPr/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CCEC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4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101983</TotalTime>
  <Words>663</Words>
  <Application>Microsoft Office PowerPoint</Application>
  <PresentationFormat>全屏显示(4:3)</PresentationFormat>
  <Paragraphs>126</Paragraphs>
  <Slides>16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Accenture Rowers-Title Brand</vt:lpstr>
      <vt:lpstr>默认设计模板</vt:lpstr>
      <vt:lpstr>Visio</vt:lpstr>
      <vt:lpstr>Photo Editor 照片</vt:lpstr>
      <vt:lpstr>Microsoft Visio 绘图</vt:lpstr>
      <vt:lpstr>幻灯片 1</vt:lpstr>
      <vt:lpstr>提纲</vt:lpstr>
      <vt:lpstr>系统设计</vt:lpstr>
      <vt:lpstr>系统设计</vt:lpstr>
      <vt:lpstr>提纲</vt:lpstr>
      <vt:lpstr>现场应用</vt:lpstr>
      <vt:lpstr>现场应用</vt:lpstr>
      <vt:lpstr>现场应用</vt:lpstr>
      <vt:lpstr>提纲</vt:lpstr>
      <vt:lpstr>幻灯片 10</vt:lpstr>
      <vt:lpstr>幻灯片 11</vt:lpstr>
      <vt:lpstr>幻灯片 12</vt:lpstr>
      <vt:lpstr>嵌入式实时仿真 </vt:lpstr>
      <vt:lpstr>提纲</vt:lpstr>
      <vt:lpstr>相关论文</vt:lpstr>
      <vt:lpstr>幻灯片 16</vt:lpstr>
    </vt:vector>
  </TitlesOfParts>
  <Company>Accenture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国网电科院PLM项目党政联席会议汇报</dc:title>
  <dc:creator>国网电科院</dc:creator>
  <cp:lastModifiedBy>nari_cwj</cp:lastModifiedBy>
  <cp:revision>14813</cp:revision>
  <cp:lastPrinted>2012-01-12T15:25:47Z</cp:lastPrinted>
  <dcterms:created xsi:type="dcterms:W3CDTF">1601-01-01T00:00:00Z</dcterms:created>
  <dcterms:modified xsi:type="dcterms:W3CDTF">2014-09-05T06:45:37Z</dcterms:modified>
</cp:coreProperties>
</file>